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6" r:id="rId14"/>
    <p:sldId id="269" r:id="rId15"/>
    <p:sldId id="270" r:id="rId16"/>
    <p:sldId id="271" r:id="rId17"/>
    <p:sldId id="272" r:id="rId18"/>
    <p:sldId id="273" r:id="rId19"/>
    <p:sldId id="274" r:id="rId20"/>
    <p:sldId id="275"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431" autoAdjust="0"/>
  </p:normalViewPr>
  <p:slideViewPr>
    <p:cSldViewPr snapToGrid="0">
      <p:cViewPr varScale="1">
        <p:scale>
          <a:sx n="22" d="100"/>
          <a:sy n="22" d="100"/>
        </p:scale>
        <p:origin x="1841"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1030243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r>
              <a:t>—my experience w/weeding—first 8 yrs ago and then merging two libraries</a:t>
            </a:r>
          </a:p>
        </p:txBody>
      </p:sp>
    </p:spTree>
    <p:extLst>
      <p:ext uri="{BB962C8B-B14F-4D97-AF65-F5344CB8AC3E}">
        <p14:creationId xmlns:p14="http://schemas.microsoft.com/office/powerpoint/2010/main" val="367152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r>
              <a:rPr dirty="0"/>
              <a:t>—what is weeding: As defined by Crew, A Weeding Manual for Modern Libraries, weeding is the systematic removal of resources from a library based on selected criteria. It is the opposite of selecting material, though the selection and de-selection of material often involve the same thought process. Weeding is a vital process for an active collection because it ensures the collection stays current, relevant, and in good condition. Weeding should be done on a continuous, on-going basis.[1]</a:t>
            </a:r>
          </a:p>
          <a:p>
            <a:r>
              <a:rPr dirty="0"/>
              <a:t>—origins of weeding debate: Quincy Plan—Crane Memorial Public Library built by Richardson in Quincy, MA, in 1882. By 1892, almost to capacity. Adams, lib trustee, proposed transferring research materials to more convenient locations for patrons and removing all but the most popular materials—huge/heated debate at the 1893 ALA convention, never ended.</a:t>
            </a:r>
          </a:p>
        </p:txBody>
      </p:sp>
    </p:spTree>
    <p:extLst>
      <p:ext uri="{BB962C8B-B14F-4D97-AF65-F5344CB8AC3E}">
        <p14:creationId xmlns:p14="http://schemas.microsoft.com/office/powerpoint/2010/main" val="150730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dirty="0"/>
              <a:t>M—inaccurate</a:t>
            </a:r>
          </a:p>
          <a:p>
            <a:r>
              <a:rPr dirty="0"/>
              <a:t>U—damaged, worn, old fashioned covers</a:t>
            </a:r>
          </a:p>
          <a:p>
            <a:r>
              <a:rPr dirty="0"/>
              <a:t>S—new editions? Additional info?</a:t>
            </a:r>
          </a:p>
          <a:p>
            <a:r>
              <a:rPr dirty="0"/>
              <a:t>T—fleeting interest? Movie tie in/popular culture</a:t>
            </a:r>
          </a:p>
          <a:p>
            <a:r>
              <a:rPr dirty="0"/>
              <a:t>I—irrelevant to your collection</a:t>
            </a:r>
          </a:p>
          <a:p>
            <a:r>
              <a:rPr dirty="0"/>
              <a:t>E—can we source this somewhere else?</a:t>
            </a:r>
          </a:p>
          <a:p>
            <a:r>
              <a:rPr dirty="0"/>
              <a:t>(Y—Is it needed for your collection? You know your community.)</a:t>
            </a:r>
          </a:p>
        </p:txBody>
      </p:sp>
    </p:spTree>
    <p:extLst>
      <p:ext uri="{BB962C8B-B14F-4D97-AF65-F5344CB8AC3E}">
        <p14:creationId xmlns:p14="http://schemas.microsoft.com/office/powerpoint/2010/main" val="256220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r>
              <a:t>Foster love of reading</a:t>
            </a:r>
          </a:p>
          <a:p>
            <a:r>
              <a:t>Reflect your population</a:t>
            </a:r>
          </a:p>
          <a:p>
            <a:r>
              <a:t>Equitable global view—diverse viewpoints</a:t>
            </a:r>
          </a:p>
          <a:p>
            <a:r>
              <a:t>Support the curriculum</a:t>
            </a:r>
          </a:p>
          <a:p>
            <a:r>
              <a:t>High quality texts, current and accurate</a:t>
            </a:r>
          </a:p>
        </p:txBody>
      </p:sp>
    </p:spTree>
    <p:extLst>
      <p:ext uri="{BB962C8B-B14F-4D97-AF65-F5344CB8AC3E}">
        <p14:creationId xmlns:p14="http://schemas.microsoft.com/office/powerpoint/2010/main" val="1700898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p>
            <a:r>
              <a:t>Sums up as the 3 Cs</a:t>
            </a:r>
          </a:p>
        </p:txBody>
      </p:sp>
    </p:spTree>
    <p:extLst>
      <p:ext uri="{BB962C8B-B14F-4D97-AF65-F5344CB8AC3E}">
        <p14:creationId xmlns:p14="http://schemas.microsoft.com/office/powerpoint/2010/main" val="295001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r>
              <a:t>—some books may need to be recataloged or put on a special display</a:t>
            </a:r>
          </a:p>
        </p:txBody>
      </p:sp>
    </p:spTree>
    <p:extLst>
      <p:ext uri="{BB962C8B-B14F-4D97-AF65-F5344CB8AC3E}">
        <p14:creationId xmlns:p14="http://schemas.microsoft.com/office/powerpoint/2010/main" val="954149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t>—easier to browse, not overwhelming</a:t>
            </a:r>
          </a:p>
        </p:txBody>
      </p:sp>
    </p:spTree>
    <p:extLst>
      <p:ext uri="{BB962C8B-B14F-4D97-AF65-F5344CB8AC3E}">
        <p14:creationId xmlns:p14="http://schemas.microsoft.com/office/powerpoint/2010/main" val="42830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r>
              <a:rPr dirty="0"/>
              <a:t>Milk analogy—if the milk is expired, do you put it back in the fridge so you’ll still have milk? Is bad milk better than no milk?</a:t>
            </a:r>
          </a:p>
          <a:p>
            <a:endParaRPr dirty="0"/>
          </a:p>
          <a:p>
            <a:r>
              <a:rPr dirty="0" err="1"/>
              <a:t>Recatalog</a:t>
            </a:r>
            <a:r>
              <a:rPr dirty="0"/>
              <a:t> titles</a:t>
            </a:r>
          </a:p>
          <a:p>
            <a:r>
              <a:rPr dirty="0"/>
              <a:t>Make special display</a:t>
            </a:r>
          </a:p>
          <a:p>
            <a:r>
              <a:rPr dirty="0"/>
              <a:t>Try book talks or having teachers talk them up</a:t>
            </a:r>
          </a:p>
        </p:txBody>
      </p:sp>
    </p:spTree>
    <p:extLst>
      <p:ext uri="{BB962C8B-B14F-4D97-AF65-F5344CB8AC3E}">
        <p14:creationId xmlns:p14="http://schemas.microsoft.com/office/powerpoint/2010/main" val="3927291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leatherbooktypeembellishgld.pdf" descr="leatherbooktypeembellishgld.pdf"/>
          <p:cNvPicPr>
            <a:picLocks noChangeAspect="1"/>
          </p:cNvPicPr>
          <p:nvPr/>
        </p:nvPicPr>
        <p:blipFill>
          <a:blip r:embed="rId3">
            <a:extLst/>
          </a:blip>
          <a:stretch>
            <a:fillRect/>
          </a:stretch>
        </p:blipFill>
        <p:spPr>
          <a:xfrm>
            <a:off x="5753100" y="4775200"/>
            <a:ext cx="1956620" cy="304800"/>
          </a:xfrm>
          <a:prstGeom prst="rect">
            <a:avLst/>
          </a:prstGeom>
          <a:ln w="12700">
            <a:miter lim="400000"/>
          </a:ln>
        </p:spPr>
      </p:pic>
      <p:sp>
        <p:nvSpPr>
          <p:cNvPr id="12" name="Title Text"/>
          <p:cNvSpPr txBox="1">
            <a:spLocks noGrp="1"/>
          </p:cNvSpPr>
          <p:nvPr>
            <p:ph type="title"/>
          </p:nvPr>
        </p:nvSpPr>
        <p:spPr>
          <a:xfrm>
            <a:off x="825500" y="1879600"/>
            <a:ext cx="11836400" cy="2603500"/>
          </a:xfrm>
          <a:prstGeom prst="rect">
            <a:avLst/>
          </a:prstGeom>
          <a:effectLst>
            <a:outerShdw blurRad="25400" dist="38100" dir="2700000" rotWithShape="0">
              <a:srgbClr val="6D625D">
                <a:alpha val="90000"/>
              </a:srgbClr>
            </a:outerShdw>
          </a:effectLst>
        </p:spPr>
        <p:txBody>
          <a:bodyPr anchor="b"/>
          <a:lstStyle>
            <a:lvl1pPr>
              <a:defRPr sz="8000">
                <a:solidFill>
                  <a:srgbClr val="BEA56D"/>
                </a:solidFill>
                <a:effectLst>
                  <a:outerShdw blurRad="38100" dist="25400" dir="15900000" rotWithShape="0">
                    <a:srgbClr val="000000">
                      <a:alpha val="90000"/>
                    </a:srgbClr>
                  </a:outerShdw>
                </a:effectLst>
              </a:defRPr>
            </a:lvl1pPr>
          </a:lstStyle>
          <a:p>
            <a:r>
              <a:t>Title Text</a:t>
            </a:r>
          </a:p>
        </p:txBody>
      </p:sp>
      <p:sp>
        <p:nvSpPr>
          <p:cNvPr id="13" name="Body Level One…"/>
          <p:cNvSpPr txBox="1">
            <a:spLocks noGrp="1"/>
          </p:cNvSpPr>
          <p:nvPr>
            <p:ph type="body" sz="quarter" idx="1"/>
          </p:nvPr>
        </p:nvSpPr>
        <p:spPr>
          <a:xfrm>
            <a:off x="825500" y="5346700"/>
            <a:ext cx="11836400" cy="1854200"/>
          </a:xfrm>
          <a:prstGeom prst="rect">
            <a:avLst/>
          </a:prstGeom>
          <a:effectLst>
            <a:outerShdw blurRad="25400" dist="38100" dir="2700000" rotWithShape="0">
              <a:srgbClr val="6D625D">
                <a:alpha val="90000"/>
              </a:srgbClr>
            </a:outerShdw>
          </a:effectLst>
        </p:spPr>
        <p:txBody>
          <a:bodyPr anchor="t"/>
          <a:lstStyle>
            <a:lvl1pPr marL="0" indent="0" algn="ctr">
              <a:spcBef>
                <a:spcPts val="0"/>
              </a:spcBef>
              <a:buSzTx/>
              <a:buNone/>
              <a:defRPr sz="5200" i="1">
                <a:solidFill>
                  <a:srgbClr val="BEA56D"/>
                </a:solidFill>
                <a:effectLst>
                  <a:outerShdw blurRad="25400" dist="38100" dir="15900000" rotWithShape="0">
                    <a:srgbClr val="000000">
                      <a:alpha val="90000"/>
                    </a:srgbClr>
                  </a:outerShdw>
                </a:effectLst>
              </a:defRPr>
            </a:lvl1pPr>
            <a:lvl2pPr marL="0" indent="0" algn="ctr">
              <a:spcBef>
                <a:spcPts val="0"/>
              </a:spcBef>
              <a:buSzTx/>
              <a:buNone/>
              <a:defRPr sz="5200" i="1">
                <a:solidFill>
                  <a:srgbClr val="BEA56D"/>
                </a:solidFill>
                <a:effectLst>
                  <a:outerShdw blurRad="25400" dist="38100" dir="15900000" rotWithShape="0">
                    <a:srgbClr val="000000">
                      <a:alpha val="90000"/>
                    </a:srgbClr>
                  </a:outerShdw>
                </a:effectLst>
              </a:defRPr>
            </a:lvl2pPr>
            <a:lvl3pPr marL="0" indent="0" algn="ctr">
              <a:spcBef>
                <a:spcPts val="0"/>
              </a:spcBef>
              <a:buSzTx/>
              <a:buNone/>
              <a:defRPr sz="5200" i="1">
                <a:solidFill>
                  <a:srgbClr val="BEA56D"/>
                </a:solidFill>
                <a:effectLst>
                  <a:outerShdw blurRad="25400" dist="38100" dir="15900000" rotWithShape="0">
                    <a:srgbClr val="000000">
                      <a:alpha val="90000"/>
                    </a:srgbClr>
                  </a:outerShdw>
                </a:effectLst>
              </a:defRPr>
            </a:lvl3pPr>
            <a:lvl4pPr marL="0" indent="0" algn="ctr">
              <a:spcBef>
                <a:spcPts val="0"/>
              </a:spcBef>
              <a:buSzTx/>
              <a:buNone/>
              <a:defRPr sz="5200" i="1">
                <a:solidFill>
                  <a:srgbClr val="BEA56D"/>
                </a:solidFill>
                <a:effectLst>
                  <a:outerShdw blurRad="25400" dist="38100" dir="15900000" rotWithShape="0">
                    <a:srgbClr val="000000">
                      <a:alpha val="90000"/>
                    </a:srgbClr>
                  </a:outerShdw>
                </a:effectLst>
              </a:defRPr>
            </a:lvl4pPr>
            <a:lvl5pPr marL="0" indent="0" algn="ctr">
              <a:spcBef>
                <a:spcPts val="0"/>
              </a:spcBef>
              <a:buSzTx/>
              <a:buNone/>
              <a:defRPr sz="5200" i="1">
                <a:solidFill>
                  <a:srgbClr val="BEA56D"/>
                </a:solidFill>
                <a:effectLst>
                  <a:outerShdw blurRad="25400" dist="38100" dir="15900000" rotWithShape="0">
                    <a:srgbClr val="000000">
                      <a:alpha val="9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6565899" y="9029699"/>
            <a:ext cx="342901" cy="355601"/>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5" name="–Johnny Appleseed"/>
          <p:cNvSpPr txBox="1">
            <a:spLocks noGrp="1"/>
          </p:cNvSpPr>
          <p:nvPr>
            <p:ph type="body" sz="quarter" idx="13"/>
          </p:nvPr>
        </p:nvSpPr>
        <p:spPr>
          <a:xfrm>
            <a:off x="1270000" y="6350000"/>
            <a:ext cx="10464800" cy="558800"/>
          </a:xfrm>
          <a:prstGeom prst="rect">
            <a:avLst/>
          </a:prstGeom>
        </p:spPr>
        <p:txBody>
          <a:bodyPr>
            <a:spAutoFit/>
          </a:bodyPr>
          <a:lstStyle>
            <a:lvl1pPr marL="0" indent="0" algn="ctr">
              <a:spcBef>
                <a:spcPts val="0"/>
              </a:spcBef>
              <a:buSzTx/>
              <a:buNone/>
              <a:defRPr sz="3200" i="1"/>
            </a:lvl1pPr>
          </a:lstStyle>
          <a:p>
            <a:r>
              <a:t>–Johnny Appleseed</a:t>
            </a:r>
          </a:p>
        </p:txBody>
      </p:sp>
      <p:sp>
        <p:nvSpPr>
          <p:cNvPr id="96" name="“Type a quote here.”"/>
          <p:cNvSpPr txBox="1">
            <a:spLocks noGrp="1"/>
          </p:cNvSpPr>
          <p:nvPr>
            <p:ph type="body" sz="quarter" idx="14"/>
          </p:nvPr>
        </p:nvSpPr>
        <p:spPr>
          <a:xfrm>
            <a:off x="1270000" y="4292600"/>
            <a:ext cx="10464800" cy="673100"/>
          </a:xfrm>
          <a:prstGeom prst="rect">
            <a:avLst/>
          </a:prstGeom>
        </p:spPr>
        <p:txBody>
          <a:bodyPr>
            <a:spAutoFit/>
          </a:bodyPr>
          <a:lstStyle>
            <a:lvl1pPr marL="0" indent="0" algn="ctr">
              <a:spcBef>
                <a:spcPts val="2400"/>
              </a:spcBef>
              <a:buSzTx/>
              <a:buNone/>
              <a:defRPr sz="4000" i="1"/>
            </a:lvl1pPr>
          </a:lstStyle>
          <a:p>
            <a:r>
              <a:t>“Type a quote here.” </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4"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nside Cover">
    <p:spTree>
      <p:nvGrpSpPr>
        <p:cNvPr id="1" name=""/>
        <p:cNvGrpSpPr/>
        <p:nvPr/>
      </p:nvGrpSpPr>
      <p:grpSpPr>
        <a:xfrm>
          <a:off x="0" y="0"/>
          <a:ext cx="0" cy="0"/>
          <a:chOff x="0" y="0"/>
          <a:chExt cx="0" cy="0"/>
        </a:xfrm>
      </p:grpSpPr>
      <p:sp>
        <p:nvSpPr>
          <p:cNvPr id="21" name="108150108_3243x2163.jpeg"/>
          <p:cNvSpPr>
            <a:spLocks noGrp="1"/>
          </p:cNvSpPr>
          <p:nvPr>
            <p:ph type="pic" idx="13"/>
          </p:nvPr>
        </p:nvSpPr>
        <p:spPr>
          <a:xfrm>
            <a:off x="749300" y="812800"/>
            <a:ext cx="11480800" cy="6223000"/>
          </a:xfrm>
          <a:prstGeom prst="rect">
            <a:avLst/>
          </a:prstGeom>
          <a:ln w="9525">
            <a:round/>
          </a:ln>
        </p:spPr>
        <p:txBody>
          <a:bodyPr lIns="91439" tIns="45719" rIns="91439" bIns="45719" anchor="t">
            <a:noAutofit/>
          </a:bodyPr>
          <a:lstStyle/>
          <a:p>
            <a:endParaRPr/>
          </a:p>
        </p:txBody>
      </p:sp>
      <p:sp>
        <p:nvSpPr>
          <p:cNvPr id="22" name="Title Text"/>
          <p:cNvSpPr txBox="1">
            <a:spLocks noGrp="1"/>
          </p:cNvSpPr>
          <p:nvPr>
            <p:ph type="title"/>
          </p:nvPr>
        </p:nvSpPr>
        <p:spPr>
          <a:xfrm>
            <a:off x="762000" y="7035800"/>
            <a:ext cx="11480800" cy="1346200"/>
          </a:xfrm>
          <a:prstGeom prst="rect">
            <a:avLst/>
          </a:prstGeom>
        </p:spPr>
        <p:txBody>
          <a:bodyPr/>
          <a:lstStyle/>
          <a:p>
            <a:r>
              <a:t>Title Text</a:t>
            </a:r>
          </a:p>
        </p:txBody>
      </p:sp>
      <p:sp>
        <p:nvSpPr>
          <p:cNvPr id="23" name="Body Level One…"/>
          <p:cNvSpPr txBox="1">
            <a:spLocks noGrp="1"/>
          </p:cNvSpPr>
          <p:nvPr>
            <p:ph type="body" sz="quarter" idx="1"/>
          </p:nvPr>
        </p:nvSpPr>
        <p:spPr>
          <a:xfrm>
            <a:off x="762000" y="8382000"/>
            <a:ext cx="11480800" cy="952500"/>
          </a:xfrm>
          <a:prstGeom prst="rect">
            <a:avLst/>
          </a:prstGeom>
        </p:spPr>
        <p:txBody>
          <a:bodyPr/>
          <a:lstStyle>
            <a:lvl1pPr marL="0" indent="0" algn="ctr">
              <a:spcBef>
                <a:spcPts val="0"/>
              </a:spcBef>
              <a:buSzTx/>
              <a:buNone/>
              <a:defRPr sz="3600" i="1"/>
            </a:lvl1pPr>
            <a:lvl2pPr marL="0" indent="0" algn="ctr">
              <a:spcBef>
                <a:spcPts val="0"/>
              </a:spcBef>
              <a:buSzTx/>
              <a:buNone/>
              <a:defRPr sz="3600" i="1"/>
            </a:lvl2pPr>
            <a:lvl3pPr marL="0" indent="0" algn="ctr">
              <a:spcBef>
                <a:spcPts val="0"/>
              </a:spcBef>
              <a:buSzTx/>
              <a:buNone/>
              <a:defRPr sz="3600" i="1"/>
            </a:lvl3pPr>
            <a:lvl4pPr marL="0" indent="0" algn="ctr">
              <a:spcBef>
                <a:spcPts val="0"/>
              </a:spcBef>
              <a:buSzTx/>
              <a:buNone/>
              <a:defRPr sz="3600" i="1"/>
            </a:lvl4pPr>
            <a:lvl5pPr marL="0" indent="0" algn="ctr">
              <a:spcBef>
                <a:spcPts val="0"/>
              </a:spcBef>
              <a:buSzTx/>
              <a:buNone/>
              <a:defRPr sz="3600" i="1"/>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6324599" y="9143999"/>
            <a:ext cx="34290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762000" y="3606800"/>
            <a:ext cx="11480800" cy="2540000"/>
          </a:xfrm>
          <a:prstGeom prst="rect">
            <a:avLst/>
          </a:prstGeom>
        </p:spPr>
        <p:txBody>
          <a:bodyPr/>
          <a:lstStyle/>
          <a:p>
            <a:r>
              <a:t>Title Text</a:t>
            </a:r>
          </a:p>
        </p:txBody>
      </p:sp>
      <p:sp>
        <p:nvSpPr>
          <p:cNvPr id="32" name="Slide Number"/>
          <p:cNvSpPr txBox="1">
            <a:spLocks noGrp="1"/>
          </p:cNvSpPr>
          <p:nvPr>
            <p:ph type="sldNum" sz="quarter" idx="2"/>
          </p:nvPr>
        </p:nvSpPr>
        <p:spPr>
          <a:xfrm>
            <a:off x="6324599" y="9016999"/>
            <a:ext cx="342901" cy="355601"/>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pic>
        <p:nvPicPr>
          <p:cNvPr id="39" name="leatherbooktypeembellishgry.pdf" descr="leatherbooktypeembellishgry.pdf"/>
          <p:cNvPicPr>
            <a:picLocks noChangeAspect="1"/>
          </p:cNvPicPr>
          <p:nvPr/>
        </p:nvPicPr>
        <p:blipFill>
          <a:blip r:embed="rId2">
            <a:extLst/>
          </a:blip>
          <a:stretch>
            <a:fillRect/>
          </a:stretch>
        </p:blipFill>
        <p:spPr>
          <a:xfrm>
            <a:off x="2696906" y="5083509"/>
            <a:ext cx="1956621" cy="304801"/>
          </a:xfrm>
          <a:prstGeom prst="rect">
            <a:avLst/>
          </a:prstGeom>
          <a:ln w="12700">
            <a:miter lim="400000"/>
          </a:ln>
        </p:spPr>
      </p:pic>
      <p:sp>
        <p:nvSpPr>
          <p:cNvPr id="40" name="108150108_3243x2163.jpeg"/>
          <p:cNvSpPr>
            <a:spLocks noGrp="1"/>
          </p:cNvSpPr>
          <p:nvPr>
            <p:ph type="pic" sz="half" idx="13"/>
          </p:nvPr>
        </p:nvSpPr>
        <p:spPr>
          <a:xfrm>
            <a:off x="7121230" y="1586868"/>
            <a:ext cx="5105401" cy="6807201"/>
          </a:xfrm>
          <a:prstGeom prst="rect">
            <a:avLst/>
          </a:prstGeom>
          <a:ln w="9525">
            <a:round/>
          </a:ln>
        </p:spPr>
        <p:txBody>
          <a:bodyPr lIns="91439" tIns="45719" rIns="91439" bIns="45719" anchor="t">
            <a:noAutofit/>
          </a:bodyPr>
          <a:lstStyle/>
          <a:p>
            <a:endParaRPr/>
          </a:p>
        </p:txBody>
      </p:sp>
      <p:sp>
        <p:nvSpPr>
          <p:cNvPr id="41" name="Title Text"/>
          <p:cNvSpPr txBox="1">
            <a:spLocks noGrp="1"/>
          </p:cNvSpPr>
          <p:nvPr>
            <p:ph type="title"/>
          </p:nvPr>
        </p:nvSpPr>
        <p:spPr>
          <a:xfrm>
            <a:off x="431800" y="1600200"/>
            <a:ext cx="6477000" cy="3175000"/>
          </a:xfrm>
          <a:prstGeom prst="rect">
            <a:avLst/>
          </a:prstGeom>
        </p:spPr>
        <p:txBody>
          <a:bodyPr anchor="b"/>
          <a:lstStyle/>
          <a:p>
            <a:r>
              <a:t>Title Text</a:t>
            </a:r>
          </a:p>
        </p:txBody>
      </p:sp>
      <p:sp>
        <p:nvSpPr>
          <p:cNvPr id="42" name="Body Level One…"/>
          <p:cNvSpPr txBox="1">
            <a:spLocks noGrp="1"/>
          </p:cNvSpPr>
          <p:nvPr>
            <p:ph type="body" sz="quarter" idx="1"/>
          </p:nvPr>
        </p:nvSpPr>
        <p:spPr>
          <a:xfrm>
            <a:off x="431800" y="5715000"/>
            <a:ext cx="6464300" cy="2679700"/>
          </a:xfrm>
          <a:prstGeom prst="rect">
            <a:avLst/>
          </a:prstGeom>
        </p:spPr>
        <p:txBody>
          <a:bodyPr anchor="t"/>
          <a:lstStyle>
            <a:lvl1pPr marL="0" indent="0" algn="ctr">
              <a:spcBef>
                <a:spcPts val="0"/>
              </a:spcBef>
              <a:buSzTx/>
              <a:buNone/>
              <a:defRPr sz="3600" i="1"/>
            </a:lvl1pPr>
            <a:lvl2pPr marL="0" indent="0" algn="ctr">
              <a:spcBef>
                <a:spcPts val="0"/>
              </a:spcBef>
              <a:buSzTx/>
              <a:buNone/>
              <a:defRPr sz="3600" i="1"/>
            </a:lvl2pPr>
            <a:lvl3pPr marL="0" indent="0" algn="ctr">
              <a:spcBef>
                <a:spcPts val="0"/>
              </a:spcBef>
              <a:buSzTx/>
              <a:buNone/>
              <a:defRPr sz="3600" i="1"/>
            </a:lvl3pPr>
            <a:lvl4pPr marL="0" indent="0" algn="ctr">
              <a:spcBef>
                <a:spcPts val="0"/>
              </a:spcBef>
              <a:buSzTx/>
              <a:buNone/>
              <a:defRPr sz="3600" i="1"/>
            </a:lvl4pPr>
            <a:lvl5pPr marL="0" indent="0" algn="ctr">
              <a:spcBef>
                <a:spcPts val="0"/>
              </a:spcBef>
              <a:buSzTx/>
              <a:buNone/>
              <a:defRPr sz="3600" i="1"/>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Body Level One…"/>
          <p:cNvSpPr txBox="1">
            <a:spLocks noGrp="1"/>
          </p:cNvSpPr>
          <p:nvPr>
            <p:ph type="body" idx="1"/>
          </p:nvPr>
        </p:nvSpPr>
        <p:spPr>
          <a:xfrm>
            <a:off x="762000" y="2768600"/>
            <a:ext cx="11480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108150108_3243x2163.jpeg"/>
          <p:cNvSpPr>
            <a:spLocks noGrp="1"/>
          </p:cNvSpPr>
          <p:nvPr>
            <p:ph type="pic" sz="half" idx="13"/>
          </p:nvPr>
        </p:nvSpPr>
        <p:spPr>
          <a:xfrm>
            <a:off x="6870700" y="2362200"/>
            <a:ext cx="5359400" cy="6413500"/>
          </a:xfrm>
          <a:prstGeom prst="rect">
            <a:avLst/>
          </a:prstGeom>
          <a:ln w="9525">
            <a:round/>
          </a:ln>
        </p:spPr>
        <p:txBody>
          <a:bodyPr lIns="91439" tIns="45719" rIns="91439" bIns="45719" anchor="t">
            <a:noAutofit/>
          </a:bodyPr>
          <a:lstStyle/>
          <a:p>
            <a:endParaRPr/>
          </a:p>
        </p:txBody>
      </p:sp>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sz="half"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7"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5" name="Image"/>
          <p:cNvSpPr>
            <a:spLocks noGrp="1"/>
          </p:cNvSpPr>
          <p:nvPr>
            <p:ph type="pic" idx="13"/>
          </p:nvPr>
        </p:nvSpPr>
        <p:spPr>
          <a:xfrm>
            <a:off x="787400" y="723900"/>
            <a:ext cx="6324600" cy="8178800"/>
          </a:xfrm>
          <a:prstGeom prst="rect">
            <a:avLst/>
          </a:prstGeom>
          <a:ln w="9525">
            <a:round/>
          </a:ln>
        </p:spPr>
        <p:txBody>
          <a:bodyPr lIns="91439" tIns="45719" rIns="91439" bIns="45719" anchor="t">
            <a:noAutofit/>
          </a:bodyPr>
          <a:lstStyle/>
          <a:p>
            <a:endParaRPr/>
          </a:p>
        </p:txBody>
      </p:sp>
      <p:sp>
        <p:nvSpPr>
          <p:cNvPr id="86" name="Image"/>
          <p:cNvSpPr>
            <a:spLocks noGrp="1"/>
          </p:cNvSpPr>
          <p:nvPr>
            <p:ph type="pic" sz="quarter" idx="14"/>
          </p:nvPr>
        </p:nvSpPr>
        <p:spPr>
          <a:xfrm>
            <a:off x="7396540" y="723900"/>
            <a:ext cx="4800601" cy="3479800"/>
          </a:xfrm>
          <a:prstGeom prst="rect">
            <a:avLst/>
          </a:prstGeom>
          <a:ln w="9525">
            <a:round/>
          </a:ln>
        </p:spPr>
        <p:txBody>
          <a:bodyPr lIns="91439" tIns="45719" rIns="91439" bIns="45719" anchor="t">
            <a:noAutofit/>
          </a:bodyPr>
          <a:lstStyle/>
          <a:p>
            <a:endParaRPr/>
          </a:p>
        </p:txBody>
      </p:sp>
      <p:sp>
        <p:nvSpPr>
          <p:cNvPr id="87" name="Image"/>
          <p:cNvSpPr>
            <a:spLocks noGrp="1"/>
          </p:cNvSpPr>
          <p:nvPr>
            <p:ph type="pic" sz="quarter" idx="15"/>
          </p:nvPr>
        </p:nvSpPr>
        <p:spPr>
          <a:xfrm>
            <a:off x="7396540" y="4508617"/>
            <a:ext cx="4813301" cy="4394201"/>
          </a:xfrm>
          <a:prstGeom prst="rect">
            <a:avLst/>
          </a:prstGeom>
          <a:ln w="9525">
            <a:round/>
          </a:ln>
        </p:spPr>
        <p:txBody>
          <a:bodyPr lIns="91439" tIns="45719" rIns="91439" bIns="45719" anchor="t">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762000" y="723900"/>
            <a:ext cx="11480800" cy="829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24599" y="9016999"/>
            <a:ext cx="342901" cy="3556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1pPr>
      <a:lvl2pPr marL="0" marR="0" indent="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2pPr>
      <a:lvl3pPr marL="0" marR="0" indent="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3pPr>
      <a:lvl4pPr marL="0" marR="0" indent="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4pPr>
      <a:lvl5pPr marL="0" marR="0" indent="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5pPr>
      <a:lvl6pPr marL="0" marR="0" indent="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6pPr>
      <a:lvl7pPr marL="0" marR="0" indent="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7pPr>
      <a:lvl8pPr marL="0" marR="0" indent="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8pPr>
      <a:lvl9pPr marL="0" marR="0" indent="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9pPr>
    </p:titleStyle>
    <p:bodyStyle>
      <a:lvl1pPr marL="5334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1pPr>
      <a:lvl2pPr marL="10668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2pPr>
      <a:lvl3pPr marL="16002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3pPr>
      <a:lvl4pPr marL="21336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4pPr>
      <a:lvl5pPr marL="26670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5pPr>
      <a:lvl6pPr marL="32004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6pPr>
      <a:lvl7pPr marL="37338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7pPr>
      <a:lvl8pPr marL="42672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8pPr>
      <a:lvl9pPr marL="48006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play.kahoot.it/#/lobby?quizId=d990a35a-ba32-4771-a6eb-5abf8ad0fde6"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Weeding is FUN-damental!"/>
          <p:cNvSpPr txBox="1">
            <a:spLocks noGrp="1"/>
          </p:cNvSpPr>
          <p:nvPr>
            <p:ph type="ctrTitle"/>
          </p:nvPr>
        </p:nvSpPr>
        <p:spPr>
          <a:prstGeom prst="rect">
            <a:avLst/>
          </a:prstGeom>
        </p:spPr>
        <p:txBody>
          <a:bodyPr/>
          <a:lstStyle>
            <a:lvl1pPr>
              <a:defRPr sz="7800"/>
            </a:lvl1pPr>
          </a:lstStyle>
          <a:p>
            <a:r>
              <a:t>Weeding is FUN-damental!</a:t>
            </a:r>
          </a:p>
        </p:txBody>
      </p:sp>
      <p:sp>
        <p:nvSpPr>
          <p:cNvPr id="122" name="The Essential Why and How of Weeding"/>
          <p:cNvSpPr txBox="1">
            <a:spLocks noGrp="1"/>
          </p:cNvSpPr>
          <p:nvPr>
            <p:ph type="subTitle" sz="quarter" idx="1"/>
          </p:nvPr>
        </p:nvSpPr>
        <p:spPr>
          <a:prstGeom prst="rect">
            <a:avLst/>
          </a:prstGeom>
        </p:spPr>
        <p:txBody>
          <a:bodyPr/>
          <a:lstStyle/>
          <a:p>
            <a:r>
              <a:t>The Essential Why and How of Weeding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Weeding Plan"/>
          <p:cNvSpPr txBox="1">
            <a:spLocks noGrp="1"/>
          </p:cNvSpPr>
          <p:nvPr>
            <p:ph type="title"/>
          </p:nvPr>
        </p:nvSpPr>
        <p:spPr>
          <a:prstGeom prst="rect">
            <a:avLst/>
          </a:prstGeom>
        </p:spPr>
        <p:txBody>
          <a:bodyPr/>
          <a:lstStyle/>
          <a:p>
            <a:r>
              <a:t>Weeding Plan</a:t>
            </a:r>
          </a:p>
        </p:txBody>
      </p:sp>
      <p:sp>
        <p:nvSpPr>
          <p:cNvPr id="160" name="What are your criteria for weeding?…"/>
          <p:cNvSpPr txBox="1">
            <a:spLocks noGrp="1"/>
          </p:cNvSpPr>
          <p:nvPr>
            <p:ph type="body" idx="1"/>
          </p:nvPr>
        </p:nvSpPr>
        <p:spPr>
          <a:prstGeom prst="rect">
            <a:avLst/>
          </a:prstGeom>
        </p:spPr>
        <p:txBody>
          <a:bodyPr/>
          <a:lstStyle/>
          <a:p>
            <a:pPr>
              <a:buBlip>
                <a:blip r:embed="rId3"/>
              </a:buBlip>
            </a:pPr>
            <a:r>
              <a:t>What are your criteria for weeding?</a:t>
            </a:r>
          </a:p>
          <a:p>
            <a:pPr>
              <a:buBlip>
                <a:blip r:embed="rId3"/>
              </a:buBlip>
            </a:pPr>
            <a:r>
              <a:t>What are your plans for disposal? Check your district’s policies and with fellow librarians for guidance.</a:t>
            </a:r>
          </a:p>
          <a:p>
            <a:pPr>
              <a:buBlip>
                <a:blip r:embed="rId3"/>
              </a:buBlip>
            </a:pPr>
            <a:r>
              <a:t>How much are you tackling at one time? It can be easier and less traumatic on all sides to do one section at a time—15 min plan.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o Meet SC State Standards"/>
          <p:cNvSpPr txBox="1">
            <a:spLocks noGrp="1"/>
          </p:cNvSpPr>
          <p:nvPr>
            <p:ph type="title"/>
          </p:nvPr>
        </p:nvSpPr>
        <p:spPr>
          <a:prstGeom prst="rect">
            <a:avLst/>
          </a:prstGeom>
        </p:spPr>
        <p:txBody>
          <a:bodyPr>
            <a:normAutofit fontScale="90000"/>
          </a:bodyPr>
          <a:lstStyle/>
          <a:p>
            <a:r>
              <a:t>To </a:t>
            </a:r>
            <a:r>
              <a:rPr>
                <a:solidFill>
                  <a:srgbClr val="F4271D"/>
                </a:solidFill>
              </a:rPr>
              <a:t>Meet</a:t>
            </a:r>
            <a:r>
              <a:t> SC State Standards</a:t>
            </a:r>
          </a:p>
        </p:txBody>
      </p:sp>
      <p:sp>
        <p:nvSpPr>
          <p:cNvPr id="165" name="Weed 3% per year…"/>
          <p:cNvSpPr txBox="1">
            <a:spLocks noGrp="1"/>
          </p:cNvSpPr>
          <p:nvPr>
            <p:ph type="body" idx="1"/>
          </p:nvPr>
        </p:nvSpPr>
        <p:spPr>
          <a:prstGeom prst="rect">
            <a:avLst/>
          </a:prstGeom>
        </p:spPr>
        <p:txBody>
          <a:bodyPr/>
          <a:lstStyle/>
          <a:p>
            <a:pPr>
              <a:buBlip>
                <a:blip r:embed="rId2"/>
              </a:buBlip>
            </a:pPr>
            <a:r>
              <a:t>Weed </a:t>
            </a:r>
            <a:r>
              <a:rPr>
                <a:solidFill>
                  <a:srgbClr val="F02E11"/>
                </a:solidFill>
              </a:rPr>
              <a:t>3%</a:t>
            </a:r>
            <a:r>
              <a:t> per year</a:t>
            </a:r>
          </a:p>
          <a:p>
            <a:pPr>
              <a:buBlip>
                <a:blip r:embed="rId2"/>
              </a:buBlip>
            </a:pPr>
            <a:r>
              <a:t>Elementary: 60% fiction, 40% nonfiction</a:t>
            </a:r>
          </a:p>
          <a:p>
            <a:pPr>
              <a:buBlip>
                <a:blip r:embed="rId2"/>
              </a:buBlip>
            </a:pPr>
            <a:r>
              <a:t>Fiction copyright—no more than 17 years</a:t>
            </a:r>
          </a:p>
          <a:p>
            <a:pPr>
              <a:buBlip>
                <a:blip r:embed="rId2"/>
              </a:buBlip>
            </a:pPr>
            <a:r>
              <a:t>Nonfiction copyright—no more than 7 years</a:t>
            </a:r>
          </a:p>
          <a:p>
            <a:pPr>
              <a:buBlip>
                <a:blip r:embed="rId2"/>
              </a:buBlip>
            </a:pPr>
            <a:r>
              <a:t>Overall date—no more than </a:t>
            </a:r>
            <a:r>
              <a:rPr>
                <a:solidFill>
                  <a:srgbClr val="F12113"/>
                </a:solidFill>
              </a:rPr>
              <a:t>13</a:t>
            </a:r>
            <a:r>
              <a:t> years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Screen Shot 2018-10-20 at 12.19.50 PM.png" descr="Screen Shot 2018-10-20 at 12.19.50 PM.png"/>
          <p:cNvPicPr>
            <a:picLocks noGrp="1"/>
          </p:cNvPicPr>
          <p:nvPr>
            <p:ph type="pic" idx="13"/>
          </p:nvPr>
        </p:nvPicPr>
        <p:blipFill>
          <a:blip r:embed="rId2">
            <a:extLst/>
          </a:blip>
          <a:stretch>
            <a:fillRect/>
          </a:stretch>
        </p:blipFill>
        <p:spPr>
          <a:xfrm>
            <a:off x="6858000" y="2349499"/>
            <a:ext cx="5397500" cy="6451601"/>
          </a:xfrm>
          <a:prstGeom prst="rect">
            <a:avLst/>
          </a:prstGeom>
        </p:spPr>
      </p:pic>
      <p:sp>
        <p:nvSpPr>
          <p:cNvPr id="168" name="The CREW Weeding Formula"/>
          <p:cNvSpPr txBox="1">
            <a:spLocks noGrp="1"/>
          </p:cNvSpPr>
          <p:nvPr>
            <p:ph type="title"/>
          </p:nvPr>
        </p:nvSpPr>
        <p:spPr>
          <a:prstGeom prst="rect">
            <a:avLst/>
          </a:prstGeom>
        </p:spPr>
        <p:txBody>
          <a:bodyPr>
            <a:normAutofit fontScale="90000"/>
          </a:bodyPr>
          <a:lstStyle/>
          <a:p>
            <a:pPr defTabSz="572516">
              <a:defRPr sz="7252">
                <a:effectLst>
                  <a:outerShdw blurRad="24892" dist="24892" dir="15900000" rotWithShape="0">
                    <a:srgbClr val="595650">
                      <a:alpha val="33000"/>
                    </a:srgbClr>
                  </a:outerShdw>
                </a:effectLst>
              </a:defRPr>
            </a:pPr>
            <a:r>
              <a:t>The </a:t>
            </a:r>
            <a:r>
              <a:rPr>
                <a:solidFill>
                  <a:srgbClr val="17BB20"/>
                </a:solidFill>
              </a:rPr>
              <a:t>CREW</a:t>
            </a:r>
            <a:r>
              <a:t> Weeding Formula</a:t>
            </a:r>
          </a:p>
        </p:txBody>
      </p:sp>
      <p:sp>
        <p:nvSpPr>
          <p:cNvPr id="169" name="In the CREW formula for weeding, the first number equals the number of years since the book was published, the second number indicates how many years since the book has circulated, and the third is a reminder to use the factors in MUSTIE.…"/>
          <p:cNvSpPr txBox="1">
            <a:spLocks noGrp="1"/>
          </p:cNvSpPr>
          <p:nvPr>
            <p:ph type="body" sz="half" idx="1"/>
          </p:nvPr>
        </p:nvSpPr>
        <p:spPr>
          <a:prstGeom prst="rect">
            <a:avLst/>
          </a:prstGeom>
        </p:spPr>
        <p:txBody>
          <a:bodyPr>
            <a:normAutofit lnSpcReduction="10000"/>
          </a:bodyPr>
          <a:lstStyle/>
          <a:p>
            <a:pPr marL="353568" indent="-353568" defTabSz="508254">
              <a:spcBef>
                <a:spcPts val="3400"/>
              </a:spcBef>
              <a:buBlip>
                <a:blip r:embed="rId3"/>
              </a:buBlip>
              <a:defRPr sz="2784"/>
            </a:pPr>
            <a:r>
              <a:rPr dirty="0"/>
              <a:t>In the CREW formula for weeding, the first number equals the number of years since the book was published, the second number indicates how many years since the book has circulated, and the third is a reminder to use the factors in MUSTIE. </a:t>
            </a:r>
          </a:p>
          <a:p>
            <a:pPr marL="353568" indent="-353568" defTabSz="508254">
              <a:spcBef>
                <a:spcPts val="3400"/>
              </a:spcBef>
              <a:buBlip>
                <a:blip r:embed="rId3"/>
              </a:buBlip>
              <a:defRPr sz="2784"/>
            </a:pPr>
            <a:r>
              <a:rPr dirty="0"/>
              <a:t>If there is an X in place of a number, the number </a:t>
            </a:r>
            <a:r>
              <a:rPr lang="en-US" dirty="0" smtClean="0"/>
              <a:t>is </a:t>
            </a:r>
            <a:r>
              <a:rPr dirty="0" smtClean="0"/>
              <a:t>less </a:t>
            </a:r>
            <a:r>
              <a:rPr dirty="0"/>
              <a:t>of a priority than usual; for instance, in fiction, copyright date is less important than content and condition.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79562"/>
            <a:ext cx="11480800" cy="8816195"/>
          </a:xfrm>
        </p:spPr>
        <p:txBody>
          <a:bodyPr>
            <a:normAutofit/>
          </a:bodyPr>
          <a:lstStyle/>
          <a:p>
            <a:r>
              <a:rPr lang="en-US" dirty="0" smtClean="0"/>
              <a:t>CREW Example:</a:t>
            </a:r>
            <a:br>
              <a:rPr lang="en-US" dirty="0" smtClean="0"/>
            </a:br>
            <a:r>
              <a:rPr lang="en-US" dirty="0" smtClean="0"/>
              <a:t> </a:t>
            </a:r>
            <a:br>
              <a:rPr lang="en-US" dirty="0" smtClean="0"/>
            </a:br>
            <a:r>
              <a:rPr lang="en-US" dirty="0" smtClean="0"/>
              <a:t>610 Medicine and Health:  5/3/MUSTIE</a:t>
            </a:r>
            <a:br>
              <a:rPr lang="en-US" dirty="0" smtClean="0"/>
            </a:br>
            <a:r>
              <a:rPr lang="en-US" dirty="0" smtClean="0"/>
              <a:t/>
            </a:r>
            <a:br>
              <a:rPr lang="en-US" dirty="0" smtClean="0"/>
            </a:br>
            <a:r>
              <a:rPr lang="en-US" dirty="0" smtClean="0"/>
              <a:t>745.1 Graphic Novels: X/1/MUSTIE</a:t>
            </a:r>
            <a:endParaRPr lang="en-US" dirty="0"/>
          </a:p>
        </p:txBody>
      </p:sp>
    </p:spTree>
    <p:extLst>
      <p:ext uri="{BB962C8B-B14F-4D97-AF65-F5344CB8AC3E}">
        <p14:creationId xmlns:p14="http://schemas.microsoft.com/office/powerpoint/2010/main" val="76357573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Why Weed?"/>
          <p:cNvSpPr txBox="1">
            <a:spLocks noGrp="1"/>
          </p:cNvSpPr>
          <p:nvPr>
            <p:ph type="title"/>
          </p:nvPr>
        </p:nvSpPr>
        <p:spPr>
          <a:prstGeom prst="rect">
            <a:avLst/>
          </a:prstGeom>
          <a:gradFill>
            <a:gsLst>
              <a:gs pos="0">
                <a:schemeClr val="accent4"/>
              </a:gs>
              <a:gs pos="100000">
                <a:schemeClr val="accent4">
                  <a:hueOff val="-88726"/>
                  <a:lumOff val="-13711"/>
                </a:schemeClr>
              </a:gs>
            </a:gsLst>
            <a:lin ang="5400000"/>
          </a:gradFill>
        </p:spPr>
        <p:txBody>
          <a:bodyPr/>
          <a:lstStyle>
            <a:lvl1pPr>
              <a:defRPr sz="12800">
                <a:solidFill>
                  <a:srgbClr val="F2EBDB"/>
                </a:solidFill>
              </a:defRPr>
            </a:lvl1pPr>
          </a:lstStyle>
          <a:p>
            <a:pPr>
              <a:defRPr>
                <a:effectLst/>
              </a:defRPr>
            </a:pPr>
            <a:r>
              <a:t>Why Weed?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o Save Space (Shelves 80% full)…"/>
          <p:cNvSpPr txBox="1">
            <a:spLocks noGrp="1"/>
          </p:cNvSpPr>
          <p:nvPr>
            <p:ph type="body" idx="1"/>
          </p:nvPr>
        </p:nvSpPr>
        <p:spPr>
          <a:prstGeom prst="rect">
            <a:avLst/>
          </a:prstGeom>
          <a:ln w="9525">
            <a:round/>
          </a:ln>
        </p:spPr>
        <p:txBody>
          <a:bodyPr/>
          <a:lstStyle/>
          <a:p>
            <a:pPr>
              <a:buBlip>
                <a:blip r:embed="rId3"/>
              </a:buBlip>
            </a:pPr>
            <a:r>
              <a:t>To Save Space (Shelves 80% full)</a:t>
            </a:r>
          </a:p>
          <a:p>
            <a:pPr>
              <a:buBlip>
                <a:blip r:embed="rId3"/>
              </a:buBlip>
            </a:pPr>
            <a:r>
              <a:t>To Save Time for Everyone</a:t>
            </a:r>
          </a:p>
          <a:p>
            <a:pPr>
              <a:buBlip>
                <a:blip r:embed="rId3"/>
              </a:buBlip>
            </a:pPr>
            <a:r>
              <a:t>To Make the Collection More Appealing</a:t>
            </a:r>
          </a:p>
          <a:p>
            <a:pPr>
              <a:buBlip>
                <a:blip r:embed="rId3"/>
              </a:buBlip>
            </a:pPr>
            <a:r>
              <a:t>To Make The Collection More Reliable</a:t>
            </a:r>
          </a:p>
          <a:p>
            <a:pPr>
              <a:buBlip>
                <a:blip r:embed="rId3"/>
              </a:buBlip>
            </a:pPr>
            <a:r>
              <a:t>To Increase Your Knowledge of the Collection</a:t>
            </a:r>
          </a:p>
          <a:p>
            <a:pPr marL="0" indent="0" algn="ctr">
              <a:buSzTx/>
              <a:buNone/>
              <a:defRPr sz="5900">
                <a:solidFill>
                  <a:srgbClr val="F1221D"/>
                </a:solidFill>
              </a:defRPr>
            </a:pPr>
            <a:r>
              <a:t>Curation increases Circulation!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Why Do We Resist Weeding?"/>
          <p:cNvSpPr txBox="1">
            <a:spLocks noGrp="1"/>
          </p:cNvSpPr>
          <p:nvPr>
            <p:ph type="title"/>
          </p:nvPr>
        </p:nvSpPr>
        <p:spPr>
          <a:prstGeom prst="rect">
            <a:avLst/>
          </a:prstGeom>
          <a:solidFill>
            <a:srgbClr val="4D5459"/>
          </a:solidFill>
        </p:spPr>
        <p:txBody>
          <a:bodyPr/>
          <a:lstStyle>
            <a:lvl1pPr>
              <a:defRPr>
                <a:solidFill>
                  <a:srgbClr val="060505"/>
                </a:solidFill>
              </a:defRPr>
            </a:lvl1pPr>
          </a:lstStyle>
          <a:p>
            <a:pPr>
              <a:defRPr>
                <a:effectLst/>
              </a:defRPr>
            </a:pPr>
            <a:r>
              <a:t>Why Do We Resist Weeding?</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ommon Concerns"/>
          <p:cNvSpPr txBox="1">
            <a:spLocks noGrp="1"/>
          </p:cNvSpPr>
          <p:nvPr>
            <p:ph type="title"/>
          </p:nvPr>
        </p:nvSpPr>
        <p:spPr>
          <a:prstGeom prst="rect">
            <a:avLst/>
          </a:prstGeom>
        </p:spPr>
        <p:txBody>
          <a:bodyPr/>
          <a:lstStyle/>
          <a:p>
            <a:r>
              <a:t>Common Concerns</a:t>
            </a:r>
          </a:p>
        </p:txBody>
      </p:sp>
      <p:sp>
        <p:nvSpPr>
          <p:cNvPr id="180" name="We need a certain number of books per student.…"/>
          <p:cNvSpPr txBox="1">
            <a:spLocks noGrp="1"/>
          </p:cNvSpPr>
          <p:nvPr>
            <p:ph type="body" idx="1"/>
          </p:nvPr>
        </p:nvSpPr>
        <p:spPr>
          <a:prstGeom prst="rect">
            <a:avLst/>
          </a:prstGeom>
        </p:spPr>
        <p:txBody>
          <a:bodyPr>
            <a:normAutofit fontScale="92500"/>
          </a:bodyPr>
          <a:lstStyle/>
          <a:p>
            <a:pPr marL="512063" indent="-512063" defTabSz="560831">
              <a:spcBef>
                <a:spcPts val="4000"/>
              </a:spcBef>
              <a:buBlip>
                <a:blip r:embed="rId3"/>
              </a:buBlip>
              <a:defRPr sz="4032"/>
            </a:pPr>
            <a:r>
              <a:t>We need a certain number of books per student.</a:t>
            </a:r>
          </a:p>
          <a:p>
            <a:pPr marL="512063" indent="-512063" defTabSz="560831">
              <a:spcBef>
                <a:spcPts val="4000"/>
              </a:spcBef>
              <a:buBlip>
                <a:blip r:embed="rId3"/>
              </a:buBlip>
              <a:defRPr sz="4032"/>
            </a:pPr>
            <a:r>
              <a:t>A teacher/student might need this book.</a:t>
            </a:r>
          </a:p>
          <a:p>
            <a:pPr marL="512063" indent="-512063" defTabSz="560831">
              <a:spcBef>
                <a:spcPts val="4000"/>
              </a:spcBef>
              <a:buBlip>
                <a:blip r:embed="rId3"/>
              </a:buBlip>
              <a:defRPr sz="4032"/>
            </a:pPr>
            <a:r>
              <a:t>I loved this book or series when I was a kid/It’s a classic!/It’s an award winner!</a:t>
            </a:r>
          </a:p>
          <a:p>
            <a:pPr marL="512063" indent="-512063" defTabSz="560831">
              <a:spcBef>
                <a:spcPts val="4000"/>
              </a:spcBef>
              <a:buBlip>
                <a:blip r:embed="rId3"/>
              </a:buBlip>
              <a:defRPr sz="4032"/>
            </a:pPr>
            <a:r>
              <a:t>If I weed this, we won’t have enough on this topic.</a:t>
            </a:r>
          </a:p>
          <a:p>
            <a:pPr marL="512063" indent="-512063" defTabSz="560831">
              <a:spcBef>
                <a:spcPts val="4000"/>
              </a:spcBef>
              <a:buBlip>
                <a:blip r:embed="rId3"/>
              </a:buBlip>
              <a:defRPr sz="4032"/>
            </a:pPr>
            <a:r>
              <a:t>It makes my teachers mad when I weed.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What to do with weeded materials?"/>
          <p:cNvSpPr txBox="1">
            <a:spLocks noGrp="1"/>
          </p:cNvSpPr>
          <p:nvPr>
            <p:ph type="title"/>
          </p:nvPr>
        </p:nvSpPr>
        <p:spPr>
          <a:prstGeom prst="rect">
            <a:avLst/>
          </a:prstGeom>
        </p:spPr>
        <p:txBody>
          <a:bodyPr>
            <a:normAutofit fontScale="90000"/>
          </a:bodyPr>
          <a:lstStyle>
            <a:lvl1pPr defTabSz="496570">
              <a:defRPr sz="6290">
                <a:effectLst>
                  <a:outerShdw blurRad="21590" dist="21590" dir="15900000" rotWithShape="0">
                    <a:srgbClr val="595650">
                      <a:alpha val="33000"/>
                    </a:srgbClr>
                  </a:outerShdw>
                </a:effectLst>
              </a:defRPr>
            </a:lvl1pPr>
          </a:lstStyle>
          <a:p>
            <a:r>
              <a:t>What to do with weeded materials?</a:t>
            </a:r>
          </a:p>
        </p:txBody>
      </p:sp>
      <p:sp>
        <p:nvSpPr>
          <p:cNvPr id="185" name="Sell…"/>
          <p:cNvSpPr txBox="1">
            <a:spLocks noGrp="1"/>
          </p:cNvSpPr>
          <p:nvPr>
            <p:ph type="body" idx="1"/>
          </p:nvPr>
        </p:nvSpPr>
        <p:spPr>
          <a:prstGeom prst="rect">
            <a:avLst/>
          </a:prstGeom>
        </p:spPr>
        <p:txBody>
          <a:bodyPr>
            <a:normAutofit lnSpcReduction="10000"/>
          </a:bodyPr>
          <a:lstStyle/>
          <a:p>
            <a:pPr marL="458723" indent="-458723" defTabSz="502412">
              <a:spcBef>
                <a:spcPts val="3600"/>
              </a:spcBef>
              <a:buBlip>
                <a:blip r:embed="rId2"/>
              </a:buBlip>
              <a:defRPr sz="3612"/>
            </a:pPr>
            <a:r>
              <a:t>Sell</a:t>
            </a:r>
          </a:p>
          <a:p>
            <a:pPr marL="458723" indent="-458723" defTabSz="502412">
              <a:spcBef>
                <a:spcPts val="3600"/>
              </a:spcBef>
              <a:buBlip>
                <a:blip r:embed="rId2"/>
              </a:buBlip>
              <a:defRPr sz="3612"/>
            </a:pPr>
            <a:r>
              <a:t>Donate</a:t>
            </a:r>
          </a:p>
          <a:p>
            <a:pPr marL="458723" indent="-458723" defTabSz="502412">
              <a:spcBef>
                <a:spcPts val="3600"/>
              </a:spcBef>
              <a:buBlip>
                <a:blip r:embed="rId2"/>
              </a:buBlip>
              <a:defRPr sz="3612"/>
            </a:pPr>
            <a:r>
              <a:t>Trade</a:t>
            </a:r>
          </a:p>
          <a:p>
            <a:pPr marL="458723" indent="-458723" defTabSz="502412">
              <a:spcBef>
                <a:spcPts val="3600"/>
              </a:spcBef>
              <a:buBlip>
                <a:blip r:embed="rId2"/>
              </a:buBlip>
              <a:defRPr sz="3612"/>
            </a:pPr>
            <a:r>
              <a:t>Recycle</a:t>
            </a:r>
          </a:p>
          <a:p>
            <a:pPr marL="458723" indent="-458723" defTabSz="502412">
              <a:spcBef>
                <a:spcPts val="3600"/>
              </a:spcBef>
              <a:buBlip>
                <a:blip r:embed="rId2"/>
              </a:buBlip>
              <a:defRPr sz="3612"/>
            </a:pPr>
            <a:r>
              <a:t>Destroy</a:t>
            </a:r>
          </a:p>
          <a:p>
            <a:pPr marL="0" indent="0" algn="ctr" defTabSz="502412">
              <a:spcBef>
                <a:spcPts val="3600"/>
              </a:spcBef>
              <a:buSzTx/>
              <a:buNone/>
              <a:defRPr sz="4386"/>
            </a:pPr>
            <a:r>
              <a:t>Check with your district’s disposal policies!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Go to kahoot.it or open the Kahoot App…"/>
          <p:cNvSpPr txBox="1">
            <a:spLocks noGrp="1"/>
          </p:cNvSpPr>
          <p:nvPr>
            <p:ph type="title"/>
          </p:nvPr>
        </p:nvSpPr>
        <p:spPr>
          <a:prstGeom prst="rect">
            <a:avLst/>
          </a:prstGeom>
        </p:spPr>
        <p:txBody>
          <a:bodyPr/>
          <a:lstStyle/>
          <a:p>
            <a:r>
              <a:rPr dirty="0"/>
              <a:t>Go to </a:t>
            </a:r>
            <a:r>
              <a:rPr u="sng" dirty="0">
                <a:hlinkClick r:id="rId2"/>
              </a:rPr>
              <a:t>kahoot.it</a:t>
            </a:r>
            <a:r>
              <a:rPr dirty="0"/>
              <a:t> or open the </a:t>
            </a:r>
            <a:r>
              <a:rPr dirty="0" err="1"/>
              <a:t>Kahoot</a:t>
            </a:r>
            <a:r>
              <a:rPr dirty="0"/>
              <a:t> App…</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eneca, De Tranquillitate Animi"/>
          <p:cNvSpPr txBox="1">
            <a:spLocks noGrp="1"/>
          </p:cNvSpPr>
          <p:nvPr>
            <p:ph type="body" idx="13"/>
          </p:nvPr>
        </p:nvSpPr>
        <p:spPr>
          <a:xfrm>
            <a:off x="1270000" y="6343650"/>
            <a:ext cx="10464800" cy="571501"/>
          </a:xfrm>
          <a:prstGeom prst="rect">
            <a:avLst/>
          </a:prstGeom>
          <a:blipFill>
            <a:blip r:embed="rId3"/>
          </a:blipFill>
          <a:effectLst>
            <a:outerShdw blurRad="50800" dist="12700" rotWithShape="0">
              <a:srgbClr val="000000">
                <a:alpha val="60000"/>
              </a:srgbClr>
            </a:outerShdw>
          </a:effectLst>
        </p:spPr>
        <p:txBody>
          <a:bodyPr/>
          <a:lstStyle>
            <a:lvl1pPr>
              <a:defRPr i="0">
                <a:solidFill>
                  <a:srgbClr val="F2EBDB"/>
                </a:solidFill>
              </a:defRPr>
            </a:lvl1pPr>
          </a:lstStyle>
          <a:p>
            <a:r>
              <a:t>–Seneca, De Tranquillitate Animi</a:t>
            </a:r>
          </a:p>
        </p:txBody>
      </p:sp>
      <p:sp>
        <p:nvSpPr>
          <p:cNvPr id="127" name="“Non revert quad multos, sed quad bonos habeas…”…"/>
          <p:cNvSpPr txBox="1">
            <a:spLocks noGrp="1"/>
          </p:cNvSpPr>
          <p:nvPr>
            <p:ph type="body" idx="14"/>
          </p:nvPr>
        </p:nvSpPr>
        <p:spPr>
          <a:xfrm>
            <a:off x="1270000" y="3873499"/>
            <a:ext cx="10464800" cy="1511301"/>
          </a:xfrm>
          <a:prstGeom prst="rect">
            <a:avLst/>
          </a:prstGeom>
          <a:blipFill>
            <a:blip r:embed="rId3"/>
          </a:blipFill>
          <a:effectLst>
            <a:outerShdw blurRad="50800" dist="12700" rotWithShape="0">
              <a:srgbClr val="000000">
                <a:alpha val="60000"/>
              </a:srgbClr>
            </a:outerShdw>
          </a:effectLst>
        </p:spPr>
        <p:txBody>
          <a:bodyPr/>
          <a:lstStyle/>
          <a:p>
            <a:pPr>
              <a:spcBef>
                <a:spcPts val="0"/>
              </a:spcBef>
              <a:defRPr sz="3200" i="0">
                <a:solidFill>
                  <a:srgbClr val="F2EBDB"/>
                </a:solidFill>
              </a:defRPr>
            </a:pPr>
            <a:r>
              <a:t>“Non revert quad multos, sed quad bonos habeas…”</a:t>
            </a:r>
          </a:p>
          <a:p>
            <a:pPr>
              <a:spcBef>
                <a:spcPts val="0"/>
              </a:spcBef>
              <a:defRPr sz="3200" i="0">
                <a:solidFill>
                  <a:srgbClr val="F2EBDB"/>
                </a:solidFill>
              </a:defRPr>
            </a:pPr>
            <a:r>
              <a:t>Trans: “It does not matter how many (books), but how good they are…”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sources"/>
          <p:cNvSpPr txBox="1">
            <a:spLocks noGrp="1"/>
          </p:cNvSpPr>
          <p:nvPr>
            <p:ph type="title"/>
          </p:nvPr>
        </p:nvSpPr>
        <p:spPr>
          <a:prstGeom prst="rect">
            <a:avLst/>
          </a:prstGeom>
        </p:spPr>
        <p:txBody>
          <a:bodyPr/>
          <a:lstStyle/>
          <a:p>
            <a:r>
              <a:t>Resources</a:t>
            </a:r>
          </a:p>
        </p:txBody>
      </p:sp>
      <p:sp>
        <p:nvSpPr>
          <p:cNvPr id="190" name="Admin. “Weeding Library Collections: A Selected Annotated Bibliography for Library Collection Evaluation.” Tools, Publications &amp; Resources, 8 June 2018, www.ala.org/tools/libfactsheets/alalibraryfactsheet15.…"/>
          <p:cNvSpPr txBox="1">
            <a:spLocks noGrp="1"/>
          </p:cNvSpPr>
          <p:nvPr>
            <p:ph type="body" idx="1"/>
          </p:nvPr>
        </p:nvSpPr>
        <p:spPr>
          <a:xfrm>
            <a:off x="762000" y="1657184"/>
            <a:ext cx="11480800" cy="7477374"/>
          </a:xfrm>
          <a:prstGeom prst="rect">
            <a:avLst/>
          </a:prstGeom>
        </p:spPr>
        <p:txBody>
          <a:bodyPr>
            <a:normAutofit fontScale="92500"/>
          </a:bodyPr>
          <a:lstStyle/>
          <a:p>
            <a:pPr marL="214884" indent="-214884" defTabSz="211302">
              <a:lnSpc>
                <a:spcPct val="200000"/>
              </a:lnSpc>
              <a:spcBef>
                <a:spcPts val="0"/>
              </a:spcBef>
              <a:buSzTx/>
              <a:buNone/>
              <a:defRPr sz="1598">
                <a:solidFill>
                  <a:srgbClr val="000000"/>
                </a:solidFill>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Admin. “Weeding Library Collections: A Selected Annotated Bibliography for Library Collection Evaluation.” </a:t>
            </a:r>
            <a:r>
              <a:rPr i="1">
                <a:latin typeface="Times New Roman"/>
                <a:ea typeface="Times New Roman"/>
                <a:cs typeface="Times New Roman"/>
                <a:sym typeface="Times New Roman"/>
              </a:rPr>
              <a:t>Tools, Publications &amp; Resources</a:t>
            </a:r>
            <a:r>
              <a:rPr>
                <a:latin typeface="Times New Roman"/>
                <a:ea typeface="Times New Roman"/>
                <a:cs typeface="Times New Roman"/>
                <a:sym typeface="Times New Roman"/>
              </a:rPr>
              <a:t>, 8 June 2018, www.ala.org/tools/libfactsheets/alalibraryfactsheet15.</a:t>
            </a:r>
          </a:p>
          <a:p>
            <a:pPr marL="214884" indent="-214884" defTabSz="211302">
              <a:lnSpc>
                <a:spcPct val="200000"/>
              </a:lnSpc>
              <a:spcBef>
                <a:spcPts val="0"/>
              </a:spcBef>
              <a:buSzTx/>
              <a:buNone/>
              <a:defRPr sz="1598">
                <a:solidFill>
                  <a:srgbClr val="000000"/>
                </a:solidFill>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Cslasouthernsection, director. </a:t>
            </a:r>
            <a:r>
              <a:rPr i="1">
                <a:latin typeface="Times New Roman"/>
                <a:ea typeface="Times New Roman"/>
                <a:cs typeface="Times New Roman"/>
                <a:sym typeface="Times New Roman"/>
              </a:rPr>
              <a:t>Weed It! CSLA 2010 Book Cart Drill Team</a:t>
            </a:r>
            <a:r>
              <a:rPr>
                <a:latin typeface="Times New Roman"/>
                <a:ea typeface="Times New Roman"/>
                <a:cs typeface="Times New Roman"/>
                <a:sym typeface="Times New Roman"/>
              </a:rPr>
              <a:t>. </a:t>
            </a:r>
            <a:r>
              <a:rPr i="1">
                <a:latin typeface="Times New Roman"/>
                <a:ea typeface="Times New Roman"/>
                <a:cs typeface="Times New Roman"/>
                <a:sym typeface="Times New Roman"/>
              </a:rPr>
              <a:t>YouTube</a:t>
            </a:r>
            <a:r>
              <a:rPr>
                <a:latin typeface="Times New Roman"/>
                <a:ea typeface="Times New Roman"/>
                <a:cs typeface="Times New Roman"/>
                <a:sym typeface="Times New Roman"/>
              </a:rPr>
              <a:t>, YouTube, 13 Nov. 2010, www.youtube.com/watch?v=50aUM6vWFxY.</a:t>
            </a:r>
          </a:p>
          <a:p>
            <a:pPr marL="214884" indent="-214884" defTabSz="211302">
              <a:lnSpc>
                <a:spcPct val="200000"/>
              </a:lnSpc>
              <a:spcBef>
                <a:spcPts val="0"/>
              </a:spcBef>
              <a:buSzTx/>
              <a:buNone/>
              <a:defRPr sz="1598">
                <a:solidFill>
                  <a:srgbClr val="000000"/>
                </a:solidFill>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Dickinson, Gail. “Crying Over Spilled Milk.” </a:t>
            </a:r>
            <a:r>
              <a:rPr i="1">
                <a:latin typeface="Times New Roman"/>
                <a:ea typeface="Times New Roman"/>
                <a:cs typeface="Times New Roman"/>
                <a:sym typeface="Times New Roman"/>
              </a:rPr>
              <a:t>Library Media Connection</a:t>
            </a:r>
            <a:r>
              <a:rPr>
                <a:latin typeface="Times New Roman"/>
                <a:ea typeface="Times New Roman"/>
                <a:cs typeface="Times New Roman"/>
                <a:sym typeface="Times New Roman"/>
              </a:rPr>
              <a:t>, vol. 23, no. 7, 2005, pp. 24–26.</a:t>
            </a:r>
          </a:p>
          <a:p>
            <a:pPr marL="214884" indent="-214884" defTabSz="211302">
              <a:lnSpc>
                <a:spcPct val="200000"/>
              </a:lnSpc>
              <a:spcBef>
                <a:spcPts val="0"/>
              </a:spcBef>
              <a:buSzTx/>
              <a:buNone/>
              <a:defRPr sz="1598">
                <a:solidFill>
                  <a:srgbClr val="000000"/>
                </a:solidFill>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Dilevko, Juris, and Lisa Gottlieb. “Weed to Achieve: a Fundamental Part of the Public Library Mission?” </a:t>
            </a:r>
            <a:r>
              <a:rPr i="1">
                <a:latin typeface="Times New Roman"/>
                <a:ea typeface="Times New Roman"/>
                <a:cs typeface="Times New Roman"/>
                <a:sym typeface="Times New Roman"/>
              </a:rPr>
              <a:t>Library Collections, Acquisitions, and Technical Services</a:t>
            </a:r>
            <a:r>
              <a:rPr>
                <a:latin typeface="Times New Roman"/>
                <a:ea typeface="Times New Roman"/>
                <a:cs typeface="Times New Roman"/>
                <a:sym typeface="Times New Roman"/>
              </a:rPr>
              <a:t>, vol. 27, no. 1, 2003, pp. 73–96., doi:10.1016/s1464-9055(02)00308-1.</a:t>
            </a:r>
          </a:p>
          <a:p>
            <a:pPr marL="214884" indent="-214884" defTabSz="211302">
              <a:lnSpc>
                <a:spcPct val="200000"/>
              </a:lnSpc>
              <a:spcBef>
                <a:spcPts val="0"/>
              </a:spcBef>
              <a:buSzTx/>
              <a:buNone/>
              <a:defRPr sz="1598">
                <a:solidFill>
                  <a:srgbClr val="000000"/>
                </a:solidFill>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James, Christine. “Weeding to Let My Collection Grow.” </a:t>
            </a:r>
            <a:r>
              <a:rPr i="1">
                <a:latin typeface="Times New Roman"/>
                <a:ea typeface="Times New Roman"/>
                <a:cs typeface="Times New Roman"/>
                <a:sym typeface="Times New Roman"/>
              </a:rPr>
              <a:t>Knowledge Quest</a:t>
            </a:r>
            <a:r>
              <a:rPr>
                <a:latin typeface="Times New Roman"/>
                <a:ea typeface="Times New Roman"/>
                <a:cs typeface="Times New Roman"/>
                <a:sym typeface="Times New Roman"/>
              </a:rPr>
              <a:t>, 8 May 2017, knowledgequest.aasl.org/weeding-let-collection-grow/. Short anecdotal article on the author's personal experiences with weeding her her library.</a:t>
            </a:r>
          </a:p>
          <a:p>
            <a:pPr marL="214884" indent="-214884" defTabSz="211302">
              <a:lnSpc>
                <a:spcPct val="200000"/>
              </a:lnSpc>
              <a:spcBef>
                <a:spcPts val="0"/>
              </a:spcBef>
              <a:buSzTx/>
              <a:buNone/>
              <a:defRPr sz="1598">
                <a:solidFill>
                  <a:srgbClr val="000000"/>
                </a:solidFill>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Kelly, Mary. “Dealing With the Staff Hoarder.” </a:t>
            </a:r>
            <a:r>
              <a:rPr i="1">
                <a:latin typeface="Times New Roman"/>
                <a:ea typeface="Times New Roman"/>
                <a:cs typeface="Times New Roman"/>
                <a:sym typeface="Times New Roman"/>
              </a:rPr>
              <a:t>Awful Library Books</a:t>
            </a:r>
            <a:r>
              <a:rPr>
                <a:latin typeface="Times New Roman"/>
                <a:ea typeface="Times New Roman"/>
                <a:cs typeface="Times New Roman"/>
                <a:sym typeface="Times New Roman"/>
              </a:rPr>
              <a:t>, 23 Apr. 2016, awfullibrarybooks.net/dealing-with-the-staff-hoarder/.</a:t>
            </a:r>
          </a:p>
          <a:p>
            <a:pPr marL="214884" indent="-214884" defTabSz="211302">
              <a:lnSpc>
                <a:spcPct val="200000"/>
              </a:lnSpc>
              <a:spcBef>
                <a:spcPts val="0"/>
              </a:spcBef>
              <a:buSzTx/>
              <a:buNone/>
              <a:defRPr sz="1598">
                <a:solidFill>
                  <a:srgbClr val="000000"/>
                </a:solidFill>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Larson, Jeanette, and Belinda Boon. </a:t>
            </a:r>
            <a:r>
              <a:rPr i="1">
                <a:latin typeface="Times New Roman"/>
                <a:ea typeface="Times New Roman"/>
                <a:cs typeface="Times New Roman"/>
                <a:sym typeface="Times New Roman"/>
              </a:rPr>
              <a:t>CREW: a Weeding Manual for Modern Libraries</a:t>
            </a:r>
            <a:r>
              <a:rPr>
                <a:latin typeface="Times New Roman"/>
                <a:ea typeface="Times New Roman"/>
                <a:cs typeface="Times New Roman"/>
                <a:sym typeface="Times New Roman"/>
              </a:rPr>
              <a:t>. Texas State Library and Archives Commission, 2012. The 2008 pdf of this book can be found online here: https://www.tsl.texas.gov/sites/default/files/public/tslac/ld/pubs/crew/crewmethod08.pdf</a:t>
            </a:r>
          </a:p>
          <a:p>
            <a:pPr marL="214884" indent="-214884" defTabSz="211302">
              <a:lnSpc>
                <a:spcPct val="200000"/>
              </a:lnSpc>
              <a:spcBef>
                <a:spcPts val="0"/>
              </a:spcBef>
              <a:buSzTx/>
              <a:buNone/>
              <a:defRPr sz="1598">
                <a:solidFill>
                  <a:srgbClr val="000000"/>
                </a:solidFill>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“South Carolina Department of Education.” </a:t>
            </a:r>
            <a:r>
              <a:rPr i="1">
                <a:latin typeface="Times New Roman"/>
                <a:ea typeface="Times New Roman"/>
                <a:cs typeface="Times New Roman"/>
                <a:sym typeface="Times New Roman"/>
              </a:rPr>
              <a:t>Standards for School Library Resource Collections - South Carolina Department of Education</a:t>
            </a:r>
            <a:r>
              <a:rPr>
                <a:latin typeface="Times New Roman"/>
                <a:ea typeface="Times New Roman"/>
                <a:cs typeface="Times New Roman"/>
                <a:sym typeface="Times New Roman"/>
              </a:rPr>
              <a:t>, 2016, ed.sc.gov/educators/school-and-district-administrators/certified-support-specialists/library-media-specialists/standards-for-school-library-resource-collections/.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M.A. (So Many Acronyms)"/>
          <p:cNvSpPr txBox="1">
            <a:spLocks noGrp="1"/>
          </p:cNvSpPr>
          <p:nvPr>
            <p:ph type="title"/>
          </p:nvPr>
        </p:nvSpPr>
        <p:spPr>
          <a:prstGeom prst="rect">
            <a:avLst/>
          </a:prstGeom>
          <a:blipFill>
            <a:blip r:embed="rId2"/>
          </a:blipFill>
          <a:ln w="9525">
            <a:round/>
          </a:ln>
          <a:effectLst>
            <a:outerShdw blurRad="190500" dist="8455" dir="5400000" rotWithShape="0">
              <a:srgbClr val="000000"/>
            </a:outerShdw>
          </a:effectLst>
        </p:spPr>
        <p:txBody>
          <a:bodyPr/>
          <a:lstStyle>
            <a:lvl1pPr>
              <a:defRPr sz="6700">
                <a:solidFill>
                  <a:srgbClr val="F2EBDB"/>
                </a:solidFill>
              </a:defRPr>
            </a:lvl1pPr>
          </a:lstStyle>
          <a:p>
            <a:pPr>
              <a:defRPr>
                <a:effectLst/>
              </a:defRPr>
            </a:pPr>
            <a:r>
              <a:t>S.M.A. (So Many Acronyms)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crew.png" descr="crew.png"/>
          <p:cNvPicPr>
            <a:picLocks noGrp="1"/>
          </p:cNvPicPr>
          <p:nvPr>
            <p:ph type="pic" idx="13"/>
          </p:nvPr>
        </p:nvPicPr>
        <p:blipFill>
          <a:blip r:embed="rId2">
            <a:extLst/>
          </a:blip>
          <a:stretch>
            <a:fillRect/>
          </a:stretch>
        </p:blipFill>
        <p:spPr>
          <a:xfrm>
            <a:off x="6857999" y="3176388"/>
            <a:ext cx="5397501" cy="4797823"/>
          </a:xfrm>
          <a:prstGeom prst="rect">
            <a:avLst/>
          </a:prstGeom>
        </p:spPr>
      </p:pic>
      <p:sp>
        <p:nvSpPr>
          <p:cNvPr id="137" name="CREW"/>
          <p:cNvSpPr txBox="1">
            <a:spLocks noGrp="1"/>
          </p:cNvSpPr>
          <p:nvPr>
            <p:ph type="title"/>
          </p:nvPr>
        </p:nvSpPr>
        <p:spPr>
          <a:prstGeom prst="rect">
            <a:avLst/>
          </a:prstGeom>
          <a:blipFill>
            <a:blip r:embed="rId3"/>
          </a:blipFill>
          <a:effectLst>
            <a:outerShdw blurRad="50800" dist="12700" rotWithShape="0">
              <a:srgbClr val="000000">
                <a:alpha val="60000"/>
              </a:srgbClr>
            </a:outerShdw>
          </a:effectLst>
        </p:spPr>
        <p:txBody>
          <a:bodyPr>
            <a:normAutofit fontScale="90000"/>
          </a:bodyPr>
          <a:lstStyle>
            <a:lvl1pPr defTabSz="554990">
              <a:defRPr sz="9785">
                <a:solidFill>
                  <a:srgbClr val="F2EBDB"/>
                </a:solidFill>
              </a:defRPr>
            </a:lvl1pPr>
          </a:lstStyle>
          <a:p>
            <a:pPr>
              <a:defRPr>
                <a:effectLst/>
              </a:defRPr>
            </a:pPr>
            <a:r>
              <a:t>CREW</a:t>
            </a:r>
          </a:p>
        </p:txBody>
      </p:sp>
      <p:sp>
        <p:nvSpPr>
          <p:cNvPr id="138" name="Continuous Review…"/>
          <p:cNvSpPr txBox="1">
            <a:spLocks noGrp="1"/>
          </p:cNvSpPr>
          <p:nvPr>
            <p:ph type="body" sz="half" idx="1"/>
          </p:nvPr>
        </p:nvSpPr>
        <p:spPr>
          <a:prstGeom prst="rect">
            <a:avLst/>
          </a:prstGeom>
          <a:blipFill>
            <a:blip r:embed="rId3"/>
          </a:blipFill>
          <a:effectLst>
            <a:outerShdw blurRad="50800" dist="12700" rotWithShape="0">
              <a:srgbClr val="000000">
                <a:alpha val="60000"/>
              </a:srgbClr>
            </a:outerShdw>
          </a:effectLst>
        </p:spPr>
        <p:txBody>
          <a:bodyPr/>
          <a:lstStyle/>
          <a:p>
            <a:pPr marL="0" indent="0">
              <a:spcBef>
                <a:spcPts val="0"/>
              </a:spcBef>
              <a:buSzTx/>
              <a:buNone/>
              <a:defRPr sz="4500">
                <a:solidFill>
                  <a:srgbClr val="F2EBDB"/>
                </a:solidFill>
              </a:defRPr>
            </a:pPr>
            <a:r>
              <a:t>  Continuous Review</a:t>
            </a:r>
          </a:p>
          <a:p>
            <a:pPr marL="0" indent="0">
              <a:spcBef>
                <a:spcPts val="0"/>
              </a:spcBef>
              <a:buSzTx/>
              <a:buNone/>
              <a:defRPr sz="4500">
                <a:solidFill>
                  <a:srgbClr val="F2EBDB"/>
                </a:solidFill>
              </a:defRPr>
            </a:pPr>
            <a:r>
              <a:t>  Evaluation</a:t>
            </a:r>
          </a:p>
          <a:p>
            <a:pPr marL="0" indent="0">
              <a:spcBef>
                <a:spcPts val="0"/>
              </a:spcBef>
              <a:buSzTx/>
              <a:buNone/>
              <a:defRPr sz="4500">
                <a:solidFill>
                  <a:srgbClr val="F2EBDB"/>
                </a:solidFill>
              </a:defRPr>
            </a:pPr>
            <a:r>
              <a:t>  Weeding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MUSTIE(Y)"/>
          <p:cNvSpPr txBox="1">
            <a:spLocks noGrp="1"/>
          </p:cNvSpPr>
          <p:nvPr>
            <p:ph type="title"/>
          </p:nvPr>
        </p:nvSpPr>
        <p:spPr>
          <a:prstGeom prst="rect">
            <a:avLst/>
          </a:prstGeom>
          <a:ln w="9525">
            <a:round/>
          </a:ln>
        </p:spPr>
        <p:txBody>
          <a:bodyPr/>
          <a:lstStyle/>
          <a:p>
            <a:r>
              <a:t>MUSTIE(Y)</a:t>
            </a:r>
          </a:p>
        </p:txBody>
      </p:sp>
      <p:sp>
        <p:nvSpPr>
          <p:cNvPr id="141" name="Misleading…"/>
          <p:cNvSpPr txBox="1">
            <a:spLocks noGrp="1"/>
          </p:cNvSpPr>
          <p:nvPr>
            <p:ph type="body" sz="half" idx="1"/>
          </p:nvPr>
        </p:nvSpPr>
        <p:spPr>
          <a:xfrm>
            <a:off x="4877433" y="2118908"/>
            <a:ext cx="4973755" cy="6670579"/>
          </a:xfrm>
          <a:prstGeom prst="rect">
            <a:avLst/>
          </a:prstGeom>
        </p:spPr>
        <p:txBody>
          <a:bodyPr>
            <a:normAutofit lnSpcReduction="10000"/>
          </a:bodyPr>
          <a:lstStyle/>
          <a:p>
            <a:pPr marL="320039" indent="-320039" defTabSz="350520">
              <a:spcBef>
                <a:spcPts val="2500"/>
              </a:spcBef>
              <a:buBlip>
                <a:blip r:embed="rId3"/>
              </a:buBlip>
              <a:defRPr sz="4620"/>
            </a:pPr>
            <a:r>
              <a:t>Misleading</a:t>
            </a:r>
          </a:p>
          <a:p>
            <a:pPr marL="320039" indent="-320039" defTabSz="350520">
              <a:spcBef>
                <a:spcPts val="2500"/>
              </a:spcBef>
              <a:buBlip>
                <a:blip r:embed="rId3"/>
              </a:buBlip>
              <a:defRPr sz="4620"/>
            </a:pPr>
            <a:r>
              <a:t>Ugly</a:t>
            </a:r>
          </a:p>
          <a:p>
            <a:pPr marL="320039" indent="-320039" defTabSz="350520">
              <a:spcBef>
                <a:spcPts val="2500"/>
              </a:spcBef>
              <a:buBlip>
                <a:blip r:embed="rId3"/>
              </a:buBlip>
              <a:defRPr sz="4620"/>
            </a:pPr>
            <a:r>
              <a:t>Superseded</a:t>
            </a:r>
          </a:p>
          <a:p>
            <a:pPr marL="320039" indent="-320039" defTabSz="350520">
              <a:spcBef>
                <a:spcPts val="2500"/>
              </a:spcBef>
              <a:buBlip>
                <a:blip r:embed="rId3"/>
              </a:buBlip>
              <a:defRPr sz="4620"/>
            </a:pPr>
            <a:r>
              <a:t>Trivial</a:t>
            </a:r>
          </a:p>
          <a:p>
            <a:pPr marL="320039" indent="-320039" defTabSz="350520">
              <a:spcBef>
                <a:spcPts val="2500"/>
              </a:spcBef>
              <a:buBlip>
                <a:blip r:embed="rId3"/>
              </a:buBlip>
              <a:defRPr sz="4620"/>
            </a:pPr>
            <a:r>
              <a:t>Irrelevant</a:t>
            </a:r>
          </a:p>
          <a:p>
            <a:pPr marL="320039" indent="-320039" defTabSz="350520">
              <a:spcBef>
                <a:spcPts val="2500"/>
              </a:spcBef>
              <a:buBlip>
                <a:blip r:embed="rId3"/>
              </a:buBlip>
              <a:defRPr sz="4620"/>
            </a:pPr>
            <a:r>
              <a:t>Elsewhere</a:t>
            </a:r>
          </a:p>
          <a:p>
            <a:pPr marL="320039" indent="-320039" defTabSz="350520">
              <a:spcBef>
                <a:spcPts val="2500"/>
              </a:spcBef>
              <a:buBlip>
                <a:blip r:embed="rId3"/>
              </a:buBlip>
              <a:defRPr sz="4620"/>
            </a:pPr>
            <a:r>
              <a:t>(Your Collection)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10038624435_f002135549.jpg" descr="10038624435_f002135549.jpg"/>
          <p:cNvPicPr>
            <a:picLocks noGrp="1" noChangeAspect="1"/>
          </p:cNvPicPr>
          <p:nvPr>
            <p:ph type="pic" idx="13"/>
          </p:nvPr>
        </p:nvPicPr>
        <p:blipFill>
          <a:blip r:embed="rId3">
            <a:extLst/>
          </a:blip>
          <a:srcRect/>
          <a:stretch>
            <a:fillRect/>
          </a:stretch>
        </p:blipFill>
        <p:spPr>
          <a:xfrm>
            <a:off x="3136886" y="406499"/>
            <a:ext cx="6731028" cy="8718947"/>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he 3 Cs"/>
          <p:cNvSpPr txBox="1">
            <a:spLocks noGrp="1"/>
          </p:cNvSpPr>
          <p:nvPr>
            <p:ph type="title"/>
          </p:nvPr>
        </p:nvSpPr>
        <p:spPr>
          <a:prstGeom prst="rect">
            <a:avLst/>
          </a:prstGeom>
          <a:blipFill>
            <a:blip r:embed="rId3"/>
          </a:blipFill>
          <a:effectLst>
            <a:outerShdw blurRad="50800" dist="12700" rotWithShape="0">
              <a:srgbClr val="000000">
                <a:alpha val="60000"/>
              </a:srgbClr>
            </a:outerShdw>
          </a:effectLst>
        </p:spPr>
        <p:txBody>
          <a:bodyPr>
            <a:normAutofit fontScale="90000"/>
          </a:bodyPr>
          <a:lstStyle>
            <a:lvl1pPr>
              <a:defRPr sz="9500">
                <a:solidFill>
                  <a:srgbClr val="F2EBDB"/>
                </a:solidFill>
              </a:defRPr>
            </a:lvl1pPr>
          </a:lstStyle>
          <a:p>
            <a:pPr>
              <a:defRPr>
                <a:effectLst/>
              </a:defRPr>
            </a:pPr>
            <a:r>
              <a:t>The 3 Cs</a:t>
            </a:r>
          </a:p>
        </p:txBody>
      </p:sp>
      <p:sp>
        <p:nvSpPr>
          <p:cNvPr id="150" name="Curation =…"/>
          <p:cNvSpPr txBox="1">
            <a:spLocks noGrp="1"/>
          </p:cNvSpPr>
          <p:nvPr>
            <p:ph type="body" idx="1"/>
          </p:nvPr>
        </p:nvSpPr>
        <p:spPr>
          <a:prstGeom prst="rect">
            <a:avLst/>
          </a:prstGeom>
          <a:blipFill>
            <a:blip r:embed="rId4"/>
          </a:blipFill>
          <a:ln w="9525">
            <a:round/>
          </a:ln>
        </p:spPr>
        <p:txBody>
          <a:bodyPr/>
          <a:lstStyle/>
          <a:p>
            <a:pPr marL="0" indent="0" algn="ctr">
              <a:buSzTx/>
              <a:buNone/>
              <a:defRPr sz="5400" b="1">
                <a:solidFill>
                  <a:srgbClr val="020201"/>
                </a:solidFill>
              </a:defRPr>
            </a:pPr>
            <a:r>
              <a:t>Curation = </a:t>
            </a:r>
          </a:p>
          <a:p>
            <a:pPr marL="0" indent="0" algn="ctr">
              <a:buSzTx/>
              <a:buNone/>
              <a:defRPr sz="5400" b="1">
                <a:solidFill>
                  <a:srgbClr val="020201"/>
                </a:solidFill>
              </a:defRPr>
            </a:pPr>
            <a:r>
              <a:t>Condition + Content + Circulation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How to Weed…"/>
          <p:cNvSpPr txBox="1">
            <a:spLocks noGrp="1"/>
          </p:cNvSpPr>
          <p:nvPr>
            <p:ph type="title"/>
          </p:nvPr>
        </p:nvSpPr>
        <p:spPr>
          <a:prstGeom prst="rect">
            <a:avLst/>
          </a:prstGeom>
          <a:blipFill>
            <a:blip r:embed="rId2"/>
          </a:blipFill>
          <a:effectLst>
            <a:outerShdw blurRad="50800" dist="12700" rotWithShape="0">
              <a:srgbClr val="000000">
                <a:alpha val="60000"/>
              </a:srgbClr>
            </a:outerShdw>
          </a:effectLst>
        </p:spPr>
        <p:txBody>
          <a:bodyPr/>
          <a:lstStyle>
            <a:lvl1pPr>
              <a:defRPr sz="10600">
                <a:solidFill>
                  <a:srgbClr val="F2EBDB"/>
                </a:solidFill>
              </a:defRPr>
            </a:lvl1pPr>
          </a:lstStyle>
          <a:p>
            <a:pPr>
              <a:defRPr>
                <a:effectLst/>
              </a:defRPr>
            </a:pPr>
            <a:r>
              <a:t>How to Weed…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Before Getting Started"/>
          <p:cNvSpPr txBox="1">
            <a:spLocks noGrp="1"/>
          </p:cNvSpPr>
          <p:nvPr>
            <p:ph type="title"/>
          </p:nvPr>
        </p:nvSpPr>
        <p:spPr>
          <a:prstGeom prst="rect">
            <a:avLst/>
          </a:prstGeom>
        </p:spPr>
        <p:txBody>
          <a:bodyPr/>
          <a:lstStyle/>
          <a:p>
            <a:r>
              <a:t>Before Getting Started</a:t>
            </a:r>
          </a:p>
        </p:txBody>
      </p:sp>
      <p:sp>
        <p:nvSpPr>
          <p:cNvPr id="157" name="Create a Weeding Policy, which should be part of your collection development policy.…"/>
          <p:cNvSpPr txBox="1">
            <a:spLocks noGrp="1"/>
          </p:cNvSpPr>
          <p:nvPr>
            <p:ph type="body" idx="1"/>
          </p:nvPr>
        </p:nvSpPr>
        <p:spPr>
          <a:prstGeom prst="rect">
            <a:avLst/>
          </a:prstGeom>
        </p:spPr>
        <p:txBody>
          <a:bodyPr/>
          <a:lstStyle/>
          <a:p>
            <a:pPr>
              <a:buBlip>
                <a:blip r:embed="rId2"/>
              </a:buBlip>
            </a:pPr>
            <a:r>
              <a:t>Create a Weeding Policy, which should be part of your collection development policy.</a:t>
            </a:r>
          </a:p>
          <a:p>
            <a:pPr>
              <a:buBlip>
                <a:blip r:embed="rId2"/>
              </a:buBlip>
            </a:pPr>
            <a:r>
              <a:t>Be open and transparent with stake holders, use examples, but don’t apologize or ask permission. </a:t>
            </a:r>
          </a:p>
          <a:p>
            <a:pPr>
              <a:buBlip>
                <a:blip r:embed="rId2"/>
              </a:buBlip>
            </a:pPr>
            <a:r>
              <a:t>Make a plan of attack!</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6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6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999</Words>
  <Application>Microsoft Office PowerPoint</Application>
  <PresentationFormat>Custom</PresentationFormat>
  <Paragraphs>94</Paragraphs>
  <Slides>20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Baskerville</vt:lpstr>
      <vt:lpstr>Helvetica Neue</vt:lpstr>
      <vt:lpstr>Times New Roman</vt:lpstr>
      <vt:lpstr>LeatherBook</vt:lpstr>
      <vt:lpstr>Weeding is FUN-damental!</vt:lpstr>
      <vt:lpstr>PowerPoint Presentation</vt:lpstr>
      <vt:lpstr>S.M.A. (So Many Acronyms)</vt:lpstr>
      <vt:lpstr>CREW</vt:lpstr>
      <vt:lpstr>MUSTIE(Y)</vt:lpstr>
      <vt:lpstr>PowerPoint Presentation</vt:lpstr>
      <vt:lpstr>The 3 Cs</vt:lpstr>
      <vt:lpstr>How to Weed…</vt:lpstr>
      <vt:lpstr>Before Getting Started</vt:lpstr>
      <vt:lpstr>Weeding Plan</vt:lpstr>
      <vt:lpstr>To Meet SC State Standards</vt:lpstr>
      <vt:lpstr>The CREW Weeding Formula</vt:lpstr>
      <vt:lpstr>CREW Example:   610 Medicine and Health:  5/3/MUSTIE  745.1 Graphic Novels: X/1/MUSTIE</vt:lpstr>
      <vt:lpstr>Why Weed?</vt:lpstr>
      <vt:lpstr>PowerPoint Presentation</vt:lpstr>
      <vt:lpstr>Why Do We Resist Weeding?</vt:lpstr>
      <vt:lpstr>Common Concerns</vt:lpstr>
      <vt:lpstr>What to do with weeded materials?</vt:lpstr>
      <vt:lpstr>Go to kahoot.it or open the Kahoot App…</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Weeding is FUN-damental!</dc:title>
  <cp:lastModifiedBy>Charlotte Evans</cp:lastModifiedBy>
  <cp:revision>2</cp:revision>
  <dcterms:modified xsi:type="dcterms:W3CDTF">2019-03-06T18:14:18Z</dcterms:modified>
</cp:coreProperties>
</file>